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4" r:id="rId3"/>
    <p:sldId id="258" r:id="rId4"/>
    <p:sldId id="261" r:id="rId5"/>
    <p:sldId id="257" r:id="rId6"/>
    <p:sldId id="259" r:id="rId7"/>
    <p:sldId id="262" r:id="rId8"/>
    <p:sldId id="260" r:id="rId9"/>
    <p:sldId id="270" r:id="rId10"/>
    <p:sldId id="263" r:id="rId11"/>
    <p:sldId id="267" r:id="rId12"/>
    <p:sldId id="271" r:id="rId13"/>
    <p:sldId id="272" r:id="rId14"/>
    <p:sldId id="273" r:id="rId15"/>
    <p:sldId id="274" r:id="rId16"/>
    <p:sldId id="275" r:id="rId17"/>
    <p:sldId id="277"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97" autoAdjust="0"/>
    <p:restoredTop sz="94660"/>
  </p:normalViewPr>
  <p:slideViewPr>
    <p:cSldViewPr>
      <p:cViewPr varScale="1">
        <p:scale>
          <a:sx n="95" d="100"/>
          <a:sy n="95" d="100"/>
        </p:scale>
        <p:origin x="10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32F735-17E8-4F49-99DE-B2650807581E}"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32F735-17E8-4F49-99DE-B2650807581E}"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8F84C-BB0A-4C64-85D8-C451033A6D83}" type="datetimeFigureOut">
              <a:rPr lang="en-US" smtClean="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32F735-17E8-4F49-99DE-B2650807581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DC8F84C-BB0A-4C64-85D8-C451033A6D83}" type="datetimeFigureOut">
              <a:rPr lang="en-US" smtClean="0"/>
              <a:t>10/10/2017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A32F735-17E8-4F49-99DE-B2650807581E}"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diabetes.org/living-with-diabetes/recently-diagnosed/living-with-type-2-diabetes/"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a:solidFill>
                  <a:srgbClr val="FFC000"/>
                </a:solidFill>
              </a:rPr>
              <a:t>Lori Williams</a:t>
            </a:r>
          </a:p>
          <a:p>
            <a:r>
              <a:rPr lang="en-US" sz="2400" dirty="0">
                <a:solidFill>
                  <a:srgbClr val="FFC000"/>
                </a:solidFill>
              </a:rPr>
              <a:t>Carson-Newman University</a:t>
            </a:r>
          </a:p>
        </p:txBody>
      </p:sp>
      <p:sp>
        <p:nvSpPr>
          <p:cNvPr id="2" name="Title 1"/>
          <p:cNvSpPr>
            <a:spLocks noGrp="1"/>
          </p:cNvSpPr>
          <p:nvPr>
            <p:ph type="ctrTitle"/>
          </p:nvPr>
        </p:nvSpPr>
        <p:spPr>
          <a:xfrm>
            <a:off x="685800" y="1219200"/>
            <a:ext cx="7772400" cy="2258713"/>
          </a:xfrm>
        </p:spPr>
        <p:txBody>
          <a:bodyPr/>
          <a:lstStyle/>
          <a:p>
            <a:r>
              <a:rPr lang="en-US" sz="2800" dirty="0"/>
              <a:t>A Quality Improvement Plan to Improve Glycated Hemoglobin Levels among Diabetic Patients in the Rural Clinic</a:t>
            </a:r>
            <a:br>
              <a:rPr lang="en-US" sz="4000" dirty="0"/>
            </a:br>
            <a:endParaRPr lang="en-US" sz="4000" dirty="0"/>
          </a:p>
        </p:txBody>
      </p:sp>
    </p:spTree>
    <p:extLst>
      <p:ext uri="{BB962C8B-B14F-4D97-AF65-F5344CB8AC3E}">
        <p14:creationId xmlns:p14="http://schemas.microsoft.com/office/powerpoint/2010/main" val="350809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dirty="0"/>
              <a:t>Point of Care testing is a diagnostic test carried out at the patient bedside or near the patient.</a:t>
            </a:r>
          </a:p>
          <a:p>
            <a:r>
              <a:rPr lang="en-US" dirty="0"/>
              <a:t>Results are usually  calculated through a small device, utilizing a drop or small sample of whole blood on a  strip or cartridge.</a:t>
            </a:r>
          </a:p>
          <a:p>
            <a:r>
              <a:rPr lang="en-US" dirty="0"/>
              <a:t>Results of test are obtained within a few minutes or immediately.</a:t>
            </a:r>
          </a:p>
          <a:p>
            <a:r>
              <a:rPr lang="en-US" dirty="0"/>
              <a:t>Usually performed by non-laboratory personnel.</a:t>
            </a:r>
          </a:p>
          <a:p>
            <a:r>
              <a:rPr lang="en-US" dirty="0"/>
              <a:t>Machines may require routine calibration.</a:t>
            </a:r>
          </a:p>
          <a:p>
            <a:r>
              <a:rPr lang="en-US" dirty="0"/>
              <a:t>May be subject to State and Federal compliance regulations within a small practice. </a:t>
            </a:r>
          </a:p>
          <a:p>
            <a:r>
              <a:rPr lang="en-US" dirty="0"/>
              <a:t>(Jones, 2014)</a:t>
            </a:r>
          </a:p>
          <a:p>
            <a:endParaRPr lang="en-US" dirty="0"/>
          </a:p>
          <a:p>
            <a:endParaRPr lang="en-US" dirty="0"/>
          </a:p>
        </p:txBody>
      </p:sp>
      <p:sp>
        <p:nvSpPr>
          <p:cNvPr id="3" name="Content Placeholder 2"/>
          <p:cNvSpPr>
            <a:spLocks noGrp="1"/>
          </p:cNvSpPr>
          <p:nvPr>
            <p:ph sz="quarter" idx="14"/>
          </p:nvPr>
        </p:nvSpPr>
        <p:spPr/>
        <p:txBody>
          <a:bodyPr/>
          <a:lstStyle/>
          <a:p>
            <a:endParaRPr lang="en-US" dirty="0"/>
          </a:p>
        </p:txBody>
      </p:sp>
      <p:sp>
        <p:nvSpPr>
          <p:cNvPr id="4" name="Title 3"/>
          <p:cNvSpPr>
            <a:spLocks noGrp="1"/>
          </p:cNvSpPr>
          <p:nvPr>
            <p:ph type="title"/>
          </p:nvPr>
        </p:nvSpPr>
        <p:spPr>
          <a:xfrm>
            <a:off x="2514600" y="685800"/>
            <a:ext cx="3708558" cy="645021"/>
          </a:xfrm>
        </p:spPr>
        <p:txBody>
          <a:bodyPr/>
          <a:lstStyle/>
          <a:p>
            <a:r>
              <a:rPr lang="en-US" dirty="0">
                <a:solidFill>
                  <a:srgbClr val="FFC000"/>
                </a:solidFill>
              </a:rPr>
              <a:t>What is point of care testing?</a:t>
            </a:r>
          </a:p>
        </p:txBody>
      </p:sp>
      <p:pic>
        <p:nvPicPr>
          <p:cNvPr id="7170" name="Picture 2" descr="C:\Users\Lori\AppData\Local\Microsoft\Windows\Temporary Internet Files\Content.IE5\S5TR76H1\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752600"/>
            <a:ext cx="2852737" cy="344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31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r>
              <a:rPr lang="en-US" dirty="0"/>
              <a:t>Requires small venous blood sample or finger stick sample.</a:t>
            </a:r>
          </a:p>
          <a:p>
            <a:r>
              <a:rPr lang="en-US" dirty="0"/>
              <a:t>Will yield rapid, onsite results.</a:t>
            </a:r>
          </a:p>
          <a:p>
            <a:r>
              <a:rPr lang="en-US" dirty="0"/>
              <a:t>Patient receives plan of care and prescriptions at visit.</a:t>
            </a:r>
          </a:p>
          <a:p>
            <a:r>
              <a:rPr lang="en-US" dirty="0"/>
              <a:t>Reduced cost, time, and travel to the clinic.</a:t>
            </a:r>
          </a:p>
        </p:txBody>
      </p:sp>
      <p:sp>
        <p:nvSpPr>
          <p:cNvPr id="3" name="Content Placeholder 2"/>
          <p:cNvSpPr>
            <a:spLocks noGrp="1"/>
          </p:cNvSpPr>
          <p:nvPr>
            <p:ph sz="quarter" idx="13"/>
          </p:nvPr>
        </p:nvSpPr>
        <p:spPr>
          <a:xfrm>
            <a:off x="533400" y="2209800"/>
            <a:ext cx="3733800" cy="3505200"/>
          </a:xfrm>
        </p:spPr>
        <p:txBody>
          <a:bodyPr>
            <a:normAutofit lnSpcReduction="10000"/>
          </a:bodyPr>
          <a:lstStyle/>
          <a:p>
            <a:pPr>
              <a:lnSpc>
                <a:spcPct val="120000"/>
              </a:lnSpc>
            </a:pPr>
            <a:r>
              <a:rPr lang="en-US" dirty="0"/>
              <a:t>Requires venipuncture sample.</a:t>
            </a:r>
          </a:p>
          <a:p>
            <a:pPr>
              <a:lnSpc>
                <a:spcPct val="120000"/>
              </a:lnSpc>
            </a:pPr>
            <a:r>
              <a:rPr lang="en-US" dirty="0"/>
              <a:t>Patient must return to the clinic in 1-2 weeks for evaluation of results.</a:t>
            </a:r>
          </a:p>
          <a:p>
            <a:pPr>
              <a:lnSpc>
                <a:spcPct val="120000"/>
              </a:lnSpc>
            </a:pPr>
            <a:r>
              <a:rPr lang="en-US" dirty="0"/>
              <a:t>May delay plan of care and prescriptive management.</a:t>
            </a:r>
          </a:p>
          <a:p>
            <a:pPr>
              <a:lnSpc>
                <a:spcPct val="120000"/>
              </a:lnSpc>
            </a:pPr>
            <a:r>
              <a:rPr lang="en-US" dirty="0"/>
              <a:t>Patient must arrange and pay for extra visit.</a:t>
            </a:r>
          </a:p>
          <a:p>
            <a:pPr>
              <a:lnSpc>
                <a:spcPct val="120000"/>
              </a:lnSpc>
            </a:pPr>
            <a:endParaRPr lang="en-US" dirty="0"/>
          </a:p>
          <a:p>
            <a:pPr>
              <a:lnSpc>
                <a:spcPct val="120000"/>
              </a:lnSpc>
            </a:pPr>
            <a:r>
              <a:rPr lang="en-US" dirty="0"/>
              <a:t>(Jones, 2014)</a:t>
            </a:r>
          </a:p>
        </p:txBody>
      </p:sp>
      <p:sp>
        <p:nvSpPr>
          <p:cNvPr id="4" name="Title 3"/>
          <p:cNvSpPr>
            <a:spLocks noGrp="1"/>
          </p:cNvSpPr>
          <p:nvPr>
            <p:ph type="title"/>
          </p:nvPr>
        </p:nvSpPr>
        <p:spPr/>
        <p:txBody>
          <a:bodyPr/>
          <a:lstStyle/>
          <a:p>
            <a:pPr algn="ctr"/>
            <a:r>
              <a:rPr lang="en-US" sz="2400" b="1" dirty="0">
                <a:solidFill>
                  <a:srgbClr val="FFC000"/>
                </a:solidFill>
              </a:rPr>
              <a:t>Advantages of POC testing over conventional Laboratory testing</a:t>
            </a:r>
          </a:p>
        </p:txBody>
      </p:sp>
      <p:sp>
        <p:nvSpPr>
          <p:cNvPr id="5" name="Text Placeholder 4"/>
          <p:cNvSpPr>
            <a:spLocks noGrp="1"/>
          </p:cNvSpPr>
          <p:nvPr>
            <p:ph type="body" idx="1"/>
          </p:nvPr>
        </p:nvSpPr>
        <p:spPr/>
        <p:txBody>
          <a:bodyPr/>
          <a:lstStyle/>
          <a:p>
            <a:r>
              <a:rPr lang="en-US" dirty="0"/>
              <a:t>TRADITIONAL LABORATORY</a:t>
            </a:r>
          </a:p>
        </p:txBody>
      </p:sp>
      <p:sp>
        <p:nvSpPr>
          <p:cNvPr id="6" name="Text Placeholder 5"/>
          <p:cNvSpPr>
            <a:spLocks noGrp="1"/>
          </p:cNvSpPr>
          <p:nvPr>
            <p:ph type="body" sz="quarter" idx="3"/>
          </p:nvPr>
        </p:nvSpPr>
        <p:spPr/>
        <p:txBody>
          <a:bodyPr/>
          <a:lstStyle/>
          <a:p>
            <a:r>
              <a:rPr lang="en-US" dirty="0"/>
              <a:t>POC TESTING</a:t>
            </a:r>
          </a:p>
        </p:txBody>
      </p:sp>
    </p:spTree>
    <p:extLst>
      <p:ext uri="{BB962C8B-B14F-4D97-AF65-F5344CB8AC3E}">
        <p14:creationId xmlns:p14="http://schemas.microsoft.com/office/powerpoint/2010/main" val="1204852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A report by Jones (2014) suggests that POC testing of HgbA1c levels:</a:t>
            </a:r>
          </a:p>
          <a:p>
            <a:pPr lvl="1"/>
            <a:r>
              <a:rPr lang="en-US" dirty="0"/>
              <a:t>Improves patient satisfaction levels.</a:t>
            </a:r>
          </a:p>
          <a:p>
            <a:pPr lvl="2"/>
            <a:r>
              <a:rPr lang="en-US" dirty="0"/>
              <a:t>An Immediate plan of care and medications results in better outcomes and reduced HgbA1c levels.</a:t>
            </a:r>
          </a:p>
          <a:p>
            <a:pPr lvl="2"/>
            <a:r>
              <a:rPr lang="en-US" dirty="0"/>
              <a:t>Reduced cost, time, and visits are appealing to the patient.</a:t>
            </a:r>
          </a:p>
          <a:p>
            <a:pPr marL="914400" lvl="2" indent="0">
              <a:buNone/>
            </a:pPr>
            <a:endParaRPr lang="en-US" dirty="0"/>
          </a:p>
          <a:p>
            <a:endParaRPr lang="en-US" dirty="0"/>
          </a:p>
        </p:txBody>
      </p:sp>
      <p:sp>
        <p:nvSpPr>
          <p:cNvPr id="3" name="Content Placeholder 2"/>
          <p:cNvSpPr>
            <a:spLocks noGrp="1"/>
          </p:cNvSpPr>
          <p:nvPr>
            <p:ph sz="quarter" idx="14"/>
          </p:nvPr>
        </p:nvSpPr>
        <p:spPr/>
        <p:txBody>
          <a:bodyPr>
            <a:normAutofit/>
          </a:bodyPr>
          <a:lstStyle/>
          <a:p>
            <a:r>
              <a:rPr lang="en-US" dirty="0"/>
              <a:t>Whitley, Young, and Rasinen (2015) report:</a:t>
            </a:r>
          </a:p>
          <a:p>
            <a:pPr lvl="1"/>
            <a:r>
              <a:rPr lang="en-US" dirty="0"/>
              <a:t>Patients receiving immediate on site feedback  had a 52% increased likelihood of clinical interventions being initiate.</a:t>
            </a:r>
          </a:p>
          <a:p>
            <a:pPr lvl="1"/>
            <a:r>
              <a:rPr lang="en-US" dirty="0"/>
              <a:t>The end result was reduced HgbA1c levels &gt; 1% point within a 12 month period. </a:t>
            </a:r>
          </a:p>
        </p:txBody>
      </p:sp>
      <p:sp>
        <p:nvSpPr>
          <p:cNvPr id="4" name="Title 3"/>
          <p:cNvSpPr>
            <a:spLocks noGrp="1"/>
          </p:cNvSpPr>
          <p:nvPr>
            <p:ph type="title"/>
          </p:nvPr>
        </p:nvSpPr>
        <p:spPr/>
        <p:txBody>
          <a:bodyPr/>
          <a:lstStyle/>
          <a:p>
            <a:r>
              <a:rPr lang="en-US" dirty="0">
                <a:solidFill>
                  <a:srgbClr val="FFC000"/>
                </a:solidFill>
              </a:rPr>
              <a:t>Poc testing of hgba1c increases patient satisfaction  and compliance.</a:t>
            </a:r>
            <a:endParaRPr lang="en-US" dirty="0"/>
          </a:p>
        </p:txBody>
      </p:sp>
    </p:spTree>
    <p:extLst>
      <p:ext uri="{BB962C8B-B14F-4D97-AF65-F5344CB8AC3E}">
        <p14:creationId xmlns:p14="http://schemas.microsoft.com/office/powerpoint/2010/main" val="1443576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Poc testing lowers cost…</a:t>
            </a:r>
          </a:p>
        </p:txBody>
      </p:sp>
      <p:sp>
        <p:nvSpPr>
          <p:cNvPr id="3" name="Content Placeholder 2"/>
          <p:cNvSpPr>
            <a:spLocks noGrp="1"/>
          </p:cNvSpPr>
          <p:nvPr>
            <p:ph sz="quarter" idx="13"/>
          </p:nvPr>
        </p:nvSpPr>
        <p:spPr/>
        <p:txBody>
          <a:bodyPr/>
          <a:lstStyle/>
          <a:p>
            <a:r>
              <a:rPr lang="en-US" sz="2400" dirty="0"/>
              <a:t>For each point that an HgbA1c level is above 6%, healthcare expenditures rise between four percent and 30%.  </a:t>
            </a:r>
          </a:p>
          <a:p>
            <a:r>
              <a:rPr lang="en-US" sz="2400" dirty="0"/>
              <a:t> Long term, the patient with complications from diabetes may pay several thousands of dollars more than a patient with no complications.</a:t>
            </a:r>
          </a:p>
          <a:p>
            <a:r>
              <a:rPr lang="en-US" sz="2400" dirty="0"/>
              <a:t>Patients experience reduced cost by eliminating extra visits and travel time to the clinic. </a:t>
            </a:r>
          </a:p>
          <a:p>
            <a:r>
              <a:rPr lang="en-US" sz="2400" dirty="0"/>
              <a:t> Stricter glycemic control, minimizes complications</a:t>
            </a:r>
            <a:r>
              <a:rPr lang="en-US" dirty="0"/>
              <a:t>. </a:t>
            </a:r>
          </a:p>
          <a:p>
            <a:r>
              <a:rPr lang="en-US" sz="1200" dirty="0"/>
              <a:t>(Whitley, Young, &amp; Rasinen, 2015)</a:t>
            </a:r>
          </a:p>
        </p:txBody>
      </p:sp>
    </p:spTree>
    <p:extLst>
      <p:ext uri="{BB962C8B-B14F-4D97-AF65-F5344CB8AC3E}">
        <p14:creationId xmlns:p14="http://schemas.microsoft.com/office/powerpoint/2010/main" val="116199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marL="0" indent="0">
              <a:buNone/>
            </a:pPr>
            <a:r>
              <a:rPr lang="en-US" dirty="0"/>
              <a:t>When choosing an analyzer look for:</a:t>
            </a:r>
          </a:p>
          <a:p>
            <a:r>
              <a:rPr lang="en-US" dirty="0"/>
              <a:t>Patient safety features.</a:t>
            </a:r>
          </a:p>
          <a:p>
            <a:r>
              <a:rPr lang="en-US" dirty="0"/>
              <a:t>Ease of use.</a:t>
            </a:r>
          </a:p>
          <a:p>
            <a:r>
              <a:rPr lang="en-US" dirty="0"/>
              <a:t>Size of sample.</a:t>
            </a:r>
          </a:p>
          <a:p>
            <a:r>
              <a:rPr lang="en-US" dirty="0"/>
              <a:t>Time to result.</a:t>
            </a:r>
          </a:p>
          <a:p>
            <a:r>
              <a:rPr lang="en-US" dirty="0"/>
              <a:t>Ease of calibration and  reagent testing.</a:t>
            </a:r>
          </a:p>
          <a:p>
            <a:r>
              <a:rPr lang="en-US" dirty="0"/>
              <a:t>Does unit meet quality standards.</a:t>
            </a:r>
          </a:p>
          <a:p>
            <a:r>
              <a:rPr lang="en-US" dirty="0"/>
              <a:t>Consider cartridge storage, and location. </a:t>
            </a:r>
          </a:p>
          <a:p>
            <a:endParaRPr lang="en-US" dirty="0"/>
          </a:p>
          <a:p>
            <a:endParaRPr lang="en-US" dirty="0"/>
          </a:p>
          <a:p>
            <a:endParaRPr lang="en-US" dirty="0"/>
          </a:p>
          <a:p>
            <a:r>
              <a:rPr lang="en-US" dirty="0"/>
              <a:t>(Whitley, Young, and Rasinen, 2015). </a:t>
            </a:r>
          </a:p>
          <a:p>
            <a:endParaRPr lang="en-US" dirty="0"/>
          </a:p>
        </p:txBody>
      </p:sp>
      <p:sp>
        <p:nvSpPr>
          <p:cNvPr id="3" name="Content Placeholder 2"/>
          <p:cNvSpPr>
            <a:spLocks noGrp="1"/>
          </p:cNvSpPr>
          <p:nvPr>
            <p:ph sz="quarter" idx="14"/>
          </p:nvPr>
        </p:nvSpPr>
        <p:spPr/>
        <p:txBody>
          <a:bodyPr/>
          <a:lstStyle/>
          <a:p>
            <a:endParaRPr lang="en-US" dirty="0"/>
          </a:p>
        </p:txBody>
      </p:sp>
      <p:sp>
        <p:nvSpPr>
          <p:cNvPr id="4" name="Title 3"/>
          <p:cNvSpPr>
            <a:spLocks noGrp="1"/>
          </p:cNvSpPr>
          <p:nvPr>
            <p:ph type="title"/>
          </p:nvPr>
        </p:nvSpPr>
        <p:spPr/>
        <p:txBody>
          <a:bodyPr/>
          <a:lstStyle/>
          <a:p>
            <a:r>
              <a:rPr lang="en-US" dirty="0">
                <a:solidFill>
                  <a:srgbClr val="FFC000"/>
                </a:solidFill>
              </a:rPr>
              <a:t>Implementing the plan…</a:t>
            </a:r>
          </a:p>
        </p:txBody>
      </p:sp>
      <p:pic>
        <p:nvPicPr>
          <p:cNvPr id="2050" name="Picture 2" descr="C:\Users\Lori\Downloads\photo(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676400"/>
            <a:ext cx="3771900"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a:t>Establish an education plan that includes staff and patient teaching  </a:t>
            </a:r>
          </a:p>
          <a:p>
            <a:r>
              <a:rPr lang="en-US" dirty="0"/>
              <a:t>Tools to assist the provider can be found through the American Diabetes Association (ADA) and the Diabetes Self-Management Education (DSME) websites.</a:t>
            </a:r>
          </a:p>
          <a:p>
            <a:r>
              <a:rPr lang="en-US" dirty="0"/>
              <a:t>Assist willing patients to enroll in the free ADA </a:t>
            </a:r>
            <a:r>
              <a:rPr lang="en-US" i="1" dirty="0"/>
              <a:t>Living with Type 2 Diabetes Program </a:t>
            </a:r>
            <a:r>
              <a:rPr lang="en-US" dirty="0"/>
              <a:t> at </a:t>
            </a:r>
            <a:r>
              <a:rPr lang="en-US" dirty="0">
                <a:hlinkClick r:id="rId2"/>
              </a:rPr>
              <a:t>http://www.diabetes.org/living-with-diabetes/recently-diagnosed/living-with-type-2-diabetes/</a:t>
            </a:r>
            <a:r>
              <a:rPr lang="en-US" dirty="0"/>
              <a:t> </a:t>
            </a:r>
          </a:p>
          <a:p>
            <a:endParaRPr lang="en-US" dirty="0"/>
          </a:p>
          <a:p>
            <a:r>
              <a:rPr lang="en-US" dirty="0"/>
              <a:t> (Ross et al., 2015). </a:t>
            </a:r>
          </a:p>
        </p:txBody>
      </p:sp>
      <p:sp>
        <p:nvSpPr>
          <p:cNvPr id="3" name="Content Placeholder 2"/>
          <p:cNvSpPr>
            <a:spLocks noGrp="1"/>
          </p:cNvSpPr>
          <p:nvPr>
            <p:ph sz="quarter" idx="14"/>
          </p:nvPr>
        </p:nvSpPr>
        <p:spPr/>
        <p:txBody>
          <a:bodyPr/>
          <a:lstStyle/>
          <a:p>
            <a:endParaRPr lang="en-US" dirty="0"/>
          </a:p>
        </p:txBody>
      </p:sp>
      <p:sp>
        <p:nvSpPr>
          <p:cNvPr id="4" name="Title 3"/>
          <p:cNvSpPr>
            <a:spLocks noGrp="1"/>
          </p:cNvSpPr>
          <p:nvPr>
            <p:ph type="title"/>
          </p:nvPr>
        </p:nvSpPr>
        <p:spPr/>
        <p:txBody>
          <a:bodyPr/>
          <a:lstStyle/>
          <a:p>
            <a:r>
              <a:rPr lang="en-US" dirty="0">
                <a:solidFill>
                  <a:srgbClr val="FFC000"/>
                </a:solidFill>
              </a:rPr>
              <a:t>Implementing the plan…</a:t>
            </a:r>
          </a:p>
        </p:txBody>
      </p:sp>
      <p:pic>
        <p:nvPicPr>
          <p:cNvPr id="3074" name="Picture 2" descr="C:\Users\Lori\AppData\Local\Microsoft\Windows\Temporary Internet Files\Content.IE5\GAA3XDW2\bigstock_Online_Education_11092172-e133038610194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676400"/>
            <a:ext cx="35052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03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a:t>Adhere to evidenced based guidelines:</a:t>
            </a:r>
          </a:p>
          <a:p>
            <a:pPr lvl="1"/>
            <a:r>
              <a:rPr lang="en-US" dirty="0"/>
              <a:t>Successful provider management and glycemic control is dependent on following evidenced based guidelines. </a:t>
            </a:r>
          </a:p>
          <a:p>
            <a:pPr lvl="1"/>
            <a:r>
              <a:rPr lang="en-US" dirty="0"/>
              <a:t>These resources help the provider make sound disease management decisions.</a:t>
            </a:r>
          </a:p>
          <a:p>
            <a:pPr lvl="1"/>
            <a:r>
              <a:rPr lang="en-US" dirty="0"/>
              <a:t>Successful self-management of diabetes care is dependent on evidenced-based care.</a:t>
            </a:r>
          </a:p>
          <a:p>
            <a:pPr lvl="1"/>
            <a:endParaRPr lang="en-US" dirty="0"/>
          </a:p>
          <a:p>
            <a:pPr lvl="1"/>
            <a:r>
              <a:rPr lang="en-US" dirty="0"/>
              <a:t>(Ross et al., 2015). </a:t>
            </a:r>
          </a:p>
          <a:p>
            <a:pPr lvl="1"/>
            <a:endParaRPr lang="en-US" dirty="0"/>
          </a:p>
        </p:txBody>
      </p:sp>
      <p:sp>
        <p:nvSpPr>
          <p:cNvPr id="3" name="Content Placeholder 2"/>
          <p:cNvSpPr>
            <a:spLocks noGrp="1"/>
          </p:cNvSpPr>
          <p:nvPr>
            <p:ph sz="quarter" idx="14"/>
          </p:nvPr>
        </p:nvSpPr>
        <p:spPr/>
        <p:txBody>
          <a:bodyPr/>
          <a:lstStyle/>
          <a:p>
            <a:endParaRPr lang="en-US" dirty="0"/>
          </a:p>
        </p:txBody>
      </p:sp>
      <p:sp>
        <p:nvSpPr>
          <p:cNvPr id="4" name="Title 3"/>
          <p:cNvSpPr>
            <a:spLocks noGrp="1"/>
          </p:cNvSpPr>
          <p:nvPr>
            <p:ph type="title"/>
          </p:nvPr>
        </p:nvSpPr>
        <p:spPr/>
        <p:txBody>
          <a:bodyPr/>
          <a:lstStyle/>
          <a:p>
            <a:r>
              <a:rPr lang="en-US" dirty="0">
                <a:solidFill>
                  <a:srgbClr val="FFC000"/>
                </a:solidFill>
              </a:rPr>
              <a:t>Implementing the plan…</a:t>
            </a:r>
          </a:p>
        </p:txBody>
      </p:sp>
      <p:pic>
        <p:nvPicPr>
          <p:cNvPr id="4100" name="Picture 4" descr="C:\Users\Lori\AppData\Local\Microsoft\Windows\Temporary Internet Files\Content.IE5\XE1JLC3D\Exercis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057400"/>
            <a:ext cx="3657600" cy="30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640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Clinic plan…</a:t>
            </a:r>
          </a:p>
        </p:txBody>
      </p:sp>
      <p:sp>
        <p:nvSpPr>
          <p:cNvPr id="3" name="Content Placeholder 2"/>
          <p:cNvSpPr>
            <a:spLocks noGrp="1"/>
          </p:cNvSpPr>
          <p:nvPr>
            <p:ph sz="quarter" idx="13"/>
          </p:nvPr>
        </p:nvSpPr>
        <p:spPr/>
        <p:txBody>
          <a:bodyPr>
            <a:normAutofit fontScale="40000" lnSpcReduction="20000"/>
          </a:bodyPr>
          <a:lstStyle/>
          <a:p>
            <a:r>
              <a:rPr lang="en-US" sz="1800" b="1" i="1" dirty="0"/>
              <a:t> A Plan to Decrease HbA1c Levels in the Rural Clinic</a:t>
            </a:r>
            <a:endParaRPr lang="en-US" sz="1800" dirty="0"/>
          </a:p>
          <a:p>
            <a:r>
              <a:rPr lang="en-US" sz="1800" b="1" i="1" dirty="0"/>
              <a:t> </a:t>
            </a:r>
            <a:endParaRPr lang="en-US" sz="1800" dirty="0"/>
          </a:p>
          <a:p>
            <a:r>
              <a:rPr lang="en-US" sz="1800" b="1" i="1" dirty="0"/>
              <a:t>Project:</a:t>
            </a:r>
            <a:r>
              <a:rPr lang="en-US" sz="1800" dirty="0"/>
              <a:t>  Implement Point of Care (POC) Testing of Glycated hemoglobin (HbA1c) </a:t>
            </a:r>
            <a:br>
              <a:rPr lang="en-US" sz="1800" dirty="0"/>
            </a:br>
            <a:r>
              <a:rPr lang="en-US" sz="1800" dirty="0"/>
              <a:t>in the rural clinic.</a:t>
            </a:r>
            <a:br>
              <a:rPr lang="en-US" sz="1800" dirty="0"/>
            </a:br>
            <a:r>
              <a:rPr lang="en-US" sz="1800" b="1" i="1" dirty="0"/>
              <a:t>Quality Improvement Team:</a:t>
            </a:r>
            <a:r>
              <a:rPr lang="en-US" sz="1800" dirty="0"/>
              <a:t>  Provider APRN, Clinic LPN, Clinic Certified Lab Technician, Medical Secretary</a:t>
            </a:r>
            <a:br>
              <a:rPr lang="en-US" sz="1800" dirty="0"/>
            </a:br>
            <a:r>
              <a:rPr lang="en-US" sz="1800" b="1" i="1" dirty="0"/>
              <a:t>Plan:</a:t>
            </a:r>
            <a:r>
              <a:rPr lang="en-US" sz="1800" dirty="0"/>
              <a:t>  To develop a more efficient means of managing care and treatment of the adult patient with Type II Diabetes through POC testing of HbA1c levels.  By reducing costly conventional lab testing, patients will receive immediate consultation, treatment, and prescriptive management, if indicated.  More efficient intervention will lead to greater patient compliance, satisfaction, and reduction of disease complications.</a:t>
            </a:r>
            <a:br>
              <a:rPr lang="en-US" sz="1800" dirty="0"/>
            </a:br>
            <a:r>
              <a:rPr lang="en-US" sz="1800" b="1" i="1" dirty="0"/>
              <a:t>Process:</a:t>
            </a:r>
            <a:r>
              <a:rPr lang="en-US" sz="1800" dirty="0"/>
              <a:t>  </a:t>
            </a:r>
          </a:p>
          <a:p>
            <a:pPr lvl="0"/>
            <a:r>
              <a:rPr lang="en-US" sz="1800" dirty="0"/>
              <a:t>Obtain desktop HbA1c analyzer and testing cartridges for the clinic. </a:t>
            </a:r>
          </a:p>
          <a:p>
            <a:pPr lvl="0"/>
            <a:r>
              <a:rPr lang="en-US" sz="1800" dirty="0"/>
              <a:t> Work with device representative to arrange training, set up certification and competency requirements, and establish requirements for quality checks.  </a:t>
            </a:r>
          </a:p>
          <a:p>
            <a:pPr lvl="0"/>
            <a:r>
              <a:rPr lang="en-US" sz="1800" dirty="0"/>
              <a:t>Review American Diabetic Association (ADA) evidenced based guidelines for treatment of Type II diabetes. </a:t>
            </a:r>
          </a:p>
          <a:p>
            <a:pPr lvl="0"/>
            <a:r>
              <a:rPr lang="en-US" sz="1800" dirty="0"/>
              <a:t>Develop a teaching plan for patients identified with pre-diabetes utilizing ADA toolkit. </a:t>
            </a:r>
          </a:p>
          <a:p>
            <a:pPr lvl="1"/>
            <a:r>
              <a:rPr lang="en-US" sz="1800" dirty="0"/>
              <a:t>Enroll willing patients in free ADA </a:t>
            </a:r>
            <a:r>
              <a:rPr lang="en-US" sz="1800" i="1" dirty="0"/>
              <a:t>Living with Type 2 Diabetes Program</a:t>
            </a:r>
            <a:r>
              <a:rPr lang="en-US" sz="1800" dirty="0"/>
              <a:t>.</a:t>
            </a:r>
          </a:p>
          <a:p>
            <a:pPr lvl="1"/>
            <a:r>
              <a:rPr lang="en-US" sz="1800" dirty="0"/>
              <a:t> Print and assemble patient teaching materials.  </a:t>
            </a:r>
          </a:p>
          <a:p>
            <a:pPr lvl="0"/>
            <a:r>
              <a:rPr lang="en-US" sz="1800" dirty="0"/>
              <a:t>Establish a clinic policy for documentation of results, actions required for  abnormal results, back up laboratory</a:t>
            </a:r>
          </a:p>
          <a:p>
            <a:pPr lvl="0"/>
            <a:r>
              <a:rPr lang="en-US" sz="1800" dirty="0"/>
              <a:t>Identify a diabetes team in the clinic to carry out testing, teaching, and patient consultation. </a:t>
            </a:r>
          </a:p>
          <a:p>
            <a:pPr lvl="0"/>
            <a:r>
              <a:rPr lang="en-US" sz="1800" dirty="0"/>
              <a:t> Begin testing</a:t>
            </a:r>
          </a:p>
          <a:p>
            <a:pPr lvl="0"/>
            <a:r>
              <a:rPr lang="en-US" sz="1800" b="1" i="1" dirty="0"/>
              <a:t>Measure:</a:t>
            </a:r>
            <a:r>
              <a:rPr lang="en-US" sz="1800" dirty="0"/>
              <a:t> </a:t>
            </a:r>
          </a:p>
          <a:p>
            <a:pPr lvl="1"/>
            <a:r>
              <a:rPr lang="en-US" sz="1800" dirty="0"/>
              <a:t> Document results, re-evaluate weekly for suggestions for improvement from staff and patients.  </a:t>
            </a:r>
          </a:p>
          <a:p>
            <a:pPr lvl="1"/>
            <a:r>
              <a:rPr lang="en-US" sz="1800" dirty="0"/>
              <a:t>Re-evaluate program by auditing subsequent HbA1c levels for improvement at 3, 6, and 12 month intervals.</a:t>
            </a:r>
          </a:p>
          <a:p>
            <a:pPr lvl="1"/>
            <a:r>
              <a:rPr lang="en-US" sz="1800" dirty="0"/>
              <a:t> Patients with POC HbA1c levels &gt;6.5% who receive immediate consultation and treatment options will have a 0.5-1.0 point reduction in HbA1c level within six months.  </a:t>
            </a:r>
          </a:p>
          <a:p>
            <a:r>
              <a:rPr lang="en-US" sz="1800" dirty="0"/>
              <a:t>Patients with POC HbA1c levels of &lt;6.5 will not have an increase of HbA1c.</a:t>
            </a:r>
            <a:br>
              <a:rPr lang="en-US" sz="1800" dirty="0"/>
            </a:br>
            <a:br>
              <a:rPr lang="en-US" sz="1800" dirty="0"/>
            </a:br>
            <a:endParaRPr lang="en-US" dirty="0"/>
          </a:p>
        </p:txBody>
      </p:sp>
    </p:spTree>
    <p:extLst>
      <p:ext uri="{BB962C8B-B14F-4D97-AF65-F5344CB8AC3E}">
        <p14:creationId xmlns:p14="http://schemas.microsoft.com/office/powerpoint/2010/main" val="414723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C000"/>
                </a:solidFill>
              </a:rPr>
              <a:t>references</a:t>
            </a:r>
          </a:p>
        </p:txBody>
      </p:sp>
      <p:sp>
        <p:nvSpPr>
          <p:cNvPr id="3" name="Content Placeholder 2"/>
          <p:cNvSpPr>
            <a:spLocks noGrp="1"/>
          </p:cNvSpPr>
          <p:nvPr>
            <p:ph sz="quarter" idx="13"/>
          </p:nvPr>
        </p:nvSpPr>
        <p:spPr/>
        <p:txBody>
          <a:bodyPr>
            <a:normAutofit fontScale="40000" lnSpcReduction="20000"/>
          </a:bodyPr>
          <a:lstStyle/>
          <a:p>
            <a:r>
              <a:rPr lang="en-US" sz="2200" dirty="0"/>
              <a:t>Bolin, J., Bellamy, G., Ferdinand, A., Kashmir, B., Helduser, J., [Eds.].   (2015).  </a:t>
            </a:r>
            <a:r>
              <a:rPr lang="en-US" sz="2200" i="1" dirty="0"/>
              <a:t>Rural Healthy People 2020. Vol. 1.</a:t>
            </a:r>
            <a:r>
              <a:rPr lang="en-US" sz="2200" dirty="0"/>
              <a:t> College Station, Texas: Texas A&amp;M Health Science Center School of Public Health, Southwest Rural Health Research Center.  Retrieved from https://sph.tamhsc.edu/srhrc/docs/rhp2020.pdf</a:t>
            </a:r>
          </a:p>
          <a:p>
            <a:r>
              <a:rPr lang="en-US" sz="2200" dirty="0"/>
              <a:t>Centers for Disease Control and Prevention [CDC].  (2011). </a:t>
            </a:r>
            <a:r>
              <a:rPr lang="en-US" sz="2200" i="1" dirty="0"/>
              <a:t>CDC identifies diabetes belt</a:t>
            </a:r>
            <a:r>
              <a:rPr lang="en-US" sz="2200" dirty="0"/>
              <a:t>. Retrieved on 10/27/2016 from http://www.cdc.gov/diabetes/pdfs/data/diabetesbelt.pdf</a:t>
            </a:r>
          </a:p>
          <a:p>
            <a:r>
              <a:rPr lang="en-US" sz="2200" dirty="0"/>
              <a:t>Centers for Disease Control and Prevention [CDC].  (2014).  </a:t>
            </a:r>
            <a:r>
              <a:rPr lang="en-US" sz="2200" i="1" dirty="0"/>
              <a:t>National diabetes statistics report, 2014.  </a:t>
            </a:r>
            <a:r>
              <a:rPr lang="en-US" sz="2200" dirty="0"/>
              <a:t>Retrieved on 10/27/2016 from http://www.cdc.gov/diabetes/pubs/statsreport14/national-diabetes-report-web.pdf</a:t>
            </a:r>
          </a:p>
          <a:p>
            <a:r>
              <a:rPr lang="en-US" sz="2200" dirty="0"/>
              <a:t>Jones, G. (2016). The continuing case for point-of-care testing for HbA1c. </a:t>
            </a:r>
            <a:r>
              <a:rPr lang="en-US" sz="2200" i="1" dirty="0"/>
              <a:t>MLO: Medical Laboratory Observer,</a:t>
            </a:r>
            <a:r>
              <a:rPr lang="en-US" sz="2200" dirty="0"/>
              <a:t> 48(8), 22-24.  Retrieved from http://0-content.ebscohost.com.library.acaweb.org/ContentServer.asp?T=P&amp;P=AN&amp;K=116948206&amp;S=R&amp;D=ccm&amp;EbscoContent=dGJyMNLr40SeqLA4zOX0OLCmr06eprVSsKq4SLGWxWXS&amp;ContentCustomer=dGJyMPGusU6zr7NMuePfgeyx43zx</a:t>
            </a:r>
          </a:p>
          <a:p>
            <a:r>
              <a:rPr lang="en-US" sz="2200" dirty="0"/>
              <a:t>Lincoln Trail District Health Department.  (2013). Health report card.  Retrieved from http://lincolntrailhealthdepartment.com/wp-content/uploads/2015/01/Health-Report-Card-2013-Final.pdf</a:t>
            </a:r>
          </a:p>
          <a:p>
            <a:pPr marL="342900" lvl="1" indent="-342900"/>
            <a:r>
              <a:rPr lang="en-US" sz="2200" dirty="0"/>
              <a:t>Office of Disease Prevention and Health Promotion.  (2016).  Diabetes.  In </a:t>
            </a:r>
            <a:r>
              <a:rPr lang="en-US" sz="2200" i="1" dirty="0"/>
              <a:t>Healthy People 2020. </a:t>
            </a:r>
            <a:r>
              <a:rPr lang="en-US" sz="2200" dirty="0"/>
              <a:t>Retrieved from  https://www.healthypeople.gov/2020/topics-objectives/topic/diabetes</a:t>
            </a:r>
          </a:p>
          <a:p>
            <a:r>
              <a:rPr lang="en-US" sz="2200" dirty="0"/>
              <a:t>Ross, S., Benavides-Vaello, S., Schumann, L., &amp; Haberman, M. (2015). Issues that impact type-2 diabetes self-management in rural communities. </a:t>
            </a:r>
            <a:r>
              <a:rPr lang="en-US" sz="2200" i="1" dirty="0"/>
              <a:t>Journal of the American Association of Nurse Practitioners,</a:t>
            </a:r>
            <a:r>
              <a:rPr lang="en-US" sz="2200" dirty="0"/>
              <a:t> 27(11), 653-660. doi:10.1002/2327-6924.12225</a:t>
            </a:r>
          </a:p>
          <a:p>
            <a:pPr marL="342900" lvl="1" indent="-342900"/>
            <a:r>
              <a:rPr lang="en-US" sz="2200" dirty="0"/>
              <a:t>United Health Foundation (2016).  County Health Rankings</a:t>
            </a:r>
            <a:r>
              <a:rPr lang="en-US" sz="2200" i="1" dirty="0"/>
              <a:t>.  Kentucky:  Diabetes.  </a:t>
            </a:r>
            <a:r>
              <a:rPr lang="en-US" sz="2200" dirty="0"/>
              <a:t>Retrieved from http://www.americashealthrankings.org/explore/2015-annual-report/measure/Diabetes/state/KY</a:t>
            </a:r>
          </a:p>
          <a:p>
            <a:pPr marL="342900" lvl="1" indent="-342900"/>
            <a:r>
              <a:rPr lang="en-US" sz="2200" dirty="0"/>
              <a:t>United Health Foundation (2016).  County Health Rankings.  </a:t>
            </a:r>
            <a:r>
              <a:rPr lang="en-US" sz="2200" i="1" dirty="0"/>
              <a:t>Tennessee:  Diabetes.</a:t>
            </a:r>
            <a:r>
              <a:rPr lang="en-US" sz="2200" dirty="0"/>
              <a:t>  Retrieved from http://www.americashealthrankings.org/explore/2015-annual-report/measure/Diabetes/state/TN</a:t>
            </a:r>
          </a:p>
          <a:p>
            <a:r>
              <a:rPr lang="en-US" sz="2200" dirty="0"/>
              <a:t>Whitley, H., Ee Vonn, Y., &amp; Rasinen, C. (2015). Selecting an A1C Point-of-Care instrument. </a:t>
            </a:r>
            <a:r>
              <a:rPr lang="en-US" sz="2200" i="1" dirty="0"/>
              <a:t>Diabetes Spectrum,</a:t>
            </a:r>
            <a:r>
              <a:rPr lang="en-US" sz="2200" dirty="0"/>
              <a:t> 28(3), 201-208. doi:10.2337/diaspect.28.3.201</a:t>
            </a:r>
            <a:br>
              <a:rPr lang="en-US" sz="2200" dirty="0"/>
            </a:br>
            <a:br>
              <a:rPr lang="en-US" sz="2200" dirty="0"/>
            </a:br>
            <a:br>
              <a:rPr lang="en-US" sz="2200" dirty="0"/>
            </a:br>
            <a:endParaRPr lang="en-US" sz="2200" dirty="0"/>
          </a:p>
          <a:p>
            <a:endParaRPr lang="en-US" dirty="0"/>
          </a:p>
        </p:txBody>
      </p:sp>
    </p:spTree>
    <p:extLst>
      <p:ext uri="{BB962C8B-B14F-4D97-AF65-F5344CB8AC3E}">
        <p14:creationId xmlns:p14="http://schemas.microsoft.com/office/powerpoint/2010/main" val="39039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Diabetes:  a serious health problem</a:t>
            </a:r>
          </a:p>
        </p:txBody>
      </p:sp>
      <p:sp>
        <p:nvSpPr>
          <p:cNvPr id="3" name="Content Placeholder 2"/>
          <p:cNvSpPr>
            <a:spLocks noGrp="1"/>
          </p:cNvSpPr>
          <p:nvPr>
            <p:ph sz="quarter" idx="13"/>
          </p:nvPr>
        </p:nvSpPr>
        <p:spPr/>
        <p:txBody>
          <a:bodyPr>
            <a:normAutofit/>
          </a:bodyPr>
          <a:lstStyle/>
          <a:p>
            <a:r>
              <a:rPr lang="en-US" dirty="0"/>
              <a:t>HEALTHY PEOPLE 2020 REPORTS:</a:t>
            </a:r>
          </a:p>
          <a:p>
            <a:pPr lvl="1"/>
            <a:r>
              <a:rPr lang="en-US" dirty="0"/>
              <a:t>“Diabetes increases the all-cause mortality rate 1.8 times compared to persons without diagnosed diabetes.”</a:t>
            </a:r>
          </a:p>
          <a:p>
            <a:pPr lvl="1"/>
            <a:r>
              <a:rPr lang="en-US" dirty="0"/>
              <a:t>“Increases the risk of heart attack by 1.8 times.”</a:t>
            </a:r>
          </a:p>
          <a:p>
            <a:pPr lvl="1"/>
            <a:r>
              <a:rPr lang="en-US" dirty="0"/>
              <a:t>“Is the leading cause of kidney failure, lower limb amputations, and adult-onset blindness</a:t>
            </a:r>
            <a:r>
              <a:rPr lang="en-US" baseline="30000" dirty="0"/>
              <a:t>.”</a:t>
            </a:r>
          </a:p>
          <a:p>
            <a:pPr lvl="1"/>
            <a:r>
              <a:rPr lang="en-US" dirty="0"/>
              <a:t>Diabetes-related complications are rising in part due to the rise in obesity rates.</a:t>
            </a:r>
          </a:p>
          <a:p>
            <a:pPr lvl="1"/>
            <a:r>
              <a:rPr lang="en-US" dirty="0"/>
              <a:t>The increase in the number of persons with diabetes  and the complexity of their care may overwhelm the health care system.</a:t>
            </a:r>
          </a:p>
          <a:p>
            <a:pPr lvl="1"/>
            <a:r>
              <a:rPr lang="en-US" dirty="0"/>
              <a:t>There is a need for Improved diabetes management strategies, especially primary prevention among those at risk for developing type II diabetes.</a:t>
            </a:r>
          </a:p>
          <a:p>
            <a:pPr lvl="1"/>
            <a:r>
              <a:rPr lang="en-US" sz="1200" dirty="0"/>
              <a:t>(Office of Disease Prevention and Health Promotion, 2016)</a:t>
            </a:r>
          </a:p>
          <a:p>
            <a:pPr lvl="1"/>
            <a:endParaRPr lang="en-US" sz="1200" dirty="0"/>
          </a:p>
          <a:p>
            <a:pPr lvl="1"/>
            <a:endParaRPr lang="en-US" dirty="0"/>
          </a:p>
        </p:txBody>
      </p:sp>
    </p:spTree>
    <p:extLst>
      <p:ext uri="{BB962C8B-B14F-4D97-AF65-F5344CB8AC3E}">
        <p14:creationId xmlns:p14="http://schemas.microsoft.com/office/powerpoint/2010/main" val="157657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29.1 million (9.3%) people in the United States have diabetes.</a:t>
            </a:r>
          </a:p>
          <a:p>
            <a:r>
              <a:rPr lang="en-US" dirty="0"/>
              <a:t>Type II diabetes represents 90-95 % of all diagnosed cases.</a:t>
            </a:r>
          </a:p>
          <a:p>
            <a:r>
              <a:rPr lang="en-US" dirty="0"/>
              <a:t>Diabetes is associated with serious complications such as kidney disease, heart disease, stroke, blindness, neurovascular disease, limb amputations, and death.</a:t>
            </a:r>
          </a:p>
          <a:p>
            <a:r>
              <a:rPr lang="en-US" dirty="0"/>
              <a:t>In 2012, diabetes cost $245 billion dollars in direct expenditures, disability, loss of productivity, and premature death.</a:t>
            </a:r>
          </a:p>
        </p:txBody>
      </p:sp>
      <p:sp>
        <p:nvSpPr>
          <p:cNvPr id="3" name="Content Placeholder 2"/>
          <p:cNvSpPr>
            <a:spLocks noGrp="1"/>
          </p:cNvSpPr>
          <p:nvPr>
            <p:ph sz="quarter" idx="14"/>
          </p:nvPr>
        </p:nvSpPr>
        <p:spPr/>
        <p:txBody>
          <a:bodyPr>
            <a:normAutofit/>
          </a:bodyPr>
          <a:lstStyle/>
          <a:p>
            <a:r>
              <a:rPr lang="en-US" dirty="0"/>
              <a:t>Diabetes was identified as the seventh leading cause of death in 2010 and may be higher.</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200" dirty="0"/>
              <a:t>(Centers for Disease Control [CDC], 2014)</a:t>
            </a:r>
          </a:p>
        </p:txBody>
      </p:sp>
      <p:sp>
        <p:nvSpPr>
          <p:cNvPr id="4" name="Title 3"/>
          <p:cNvSpPr>
            <a:spLocks noGrp="1"/>
          </p:cNvSpPr>
          <p:nvPr>
            <p:ph type="title"/>
          </p:nvPr>
        </p:nvSpPr>
        <p:spPr/>
        <p:txBody>
          <a:bodyPr/>
          <a:lstStyle/>
          <a:p>
            <a:pPr algn="ctr"/>
            <a:r>
              <a:rPr lang="en-US" dirty="0">
                <a:solidFill>
                  <a:srgbClr val="FFC000"/>
                </a:solidFill>
              </a:rPr>
              <a:t>Diabetes facts</a:t>
            </a:r>
          </a:p>
        </p:txBody>
      </p:sp>
      <p:pic>
        <p:nvPicPr>
          <p:cNvPr id="3077" name="Picture 5" descr="C:\Users\Lori\AppData\Local\Microsoft\Windows\Temporary Internet Files\Content.IE5\BHV6LA5U\diabetes201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57" y="2819400"/>
            <a:ext cx="2382012" cy="1670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44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dirty="0"/>
              <a:t>More likely to skip appointments for preventive screenings.</a:t>
            </a:r>
          </a:p>
          <a:p>
            <a:r>
              <a:rPr lang="en-US" dirty="0"/>
              <a:t>Likely to find few educational programs related to diabetes.</a:t>
            </a:r>
          </a:p>
          <a:p>
            <a:r>
              <a:rPr lang="en-US" dirty="0"/>
              <a:t>More likely to face financial, insurance, and transportation disparities.</a:t>
            </a:r>
          </a:p>
          <a:p>
            <a:r>
              <a:rPr lang="en-US" dirty="0"/>
              <a:t>17% more likely to be diagnosed with diabetes.</a:t>
            </a:r>
          </a:p>
          <a:p>
            <a:r>
              <a:rPr lang="en-US" dirty="0"/>
              <a:t>Likely to have a higher rate of morbidity from diabetes:</a:t>
            </a:r>
          </a:p>
          <a:p>
            <a:pPr lvl="1"/>
            <a:r>
              <a:rPr lang="en-US" dirty="0"/>
              <a:t>Increased rate of retinopathy</a:t>
            </a:r>
          </a:p>
          <a:p>
            <a:pPr lvl="1"/>
            <a:r>
              <a:rPr lang="en-US" dirty="0"/>
              <a:t>Rural Latino populations have increased rate of limb amputations.</a:t>
            </a:r>
          </a:p>
          <a:p>
            <a:pPr lvl="1"/>
            <a:r>
              <a:rPr lang="en-US" sz="1300" dirty="0"/>
              <a:t>(Bolin, Bellamy, Ferdinand, Kashmir, and Helduser 2015).</a:t>
            </a:r>
          </a:p>
          <a:p>
            <a:pPr lvl="1"/>
            <a:endParaRPr lang="en-US" dirty="0"/>
          </a:p>
          <a:p>
            <a:pPr marL="457200" lvl="1" indent="0">
              <a:buNone/>
            </a:pPr>
            <a:endParaRPr lang="en-US" dirty="0"/>
          </a:p>
          <a:p>
            <a:pPr marL="457200" lvl="1" indent="0">
              <a:buNone/>
            </a:pPr>
            <a:endParaRPr lang="en-US" dirty="0"/>
          </a:p>
        </p:txBody>
      </p:sp>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800600" y="1790700"/>
            <a:ext cx="3733800" cy="3733800"/>
          </a:xfrm>
        </p:spPr>
      </p:pic>
      <p:sp>
        <p:nvSpPr>
          <p:cNvPr id="4" name="Title 3"/>
          <p:cNvSpPr>
            <a:spLocks noGrp="1"/>
          </p:cNvSpPr>
          <p:nvPr>
            <p:ph type="title"/>
          </p:nvPr>
        </p:nvSpPr>
        <p:spPr/>
        <p:txBody>
          <a:bodyPr/>
          <a:lstStyle/>
          <a:p>
            <a:r>
              <a:rPr lang="en-US" dirty="0">
                <a:solidFill>
                  <a:srgbClr val="FFC000"/>
                </a:solidFill>
              </a:rPr>
              <a:t>A patient followed in a rural clinic is…</a:t>
            </a:r>
          </a:p>
        </p:txBody>
      </p:sp>
    </p:spTree>
    <p:extLst>
      <p:ext uri="{BB962C8B-B14F-4D97-AF65-F5344CB8AC3E}">
        <p14:creationId xmlns:p14="http://schemas.microsoft.com/office/powerpoint/2010/main" val="230773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Identified by the CDC as a population more likely to have type II diabetes.</a:t>
            </a:r>
          </a:p>
          <a:p>
            <a:r>
              <a:rPr lang="en-US" dirty="0"/>
              <a:t>Located throughout the Southern region of the United States.</a:t>
            </a:r>
          </a:p>
          <a:p>
            <a:r>
              <a:rPr lang="en-US" dirty="0"/>
              <a:t>Encompasses 644 counties in 15 states.</a:t>
            </a:r>
          </a:p>
          <a:p>
            <a:r>
              <a:rPr lang="en-US" dirty="0"/>
              <a:t>Nearly 12% of people in this region diagnosed with diabetes; compared with 8% outside this region.</a:t>
            </a:r>
          </a:p>
          <a:p>
            <a:r>
              <a:rPr lang="en-US" dirty="0"/>
              <a:t>Rates of obesity and physical inactivity are high in this area.</a:t>
            </a:r>
          </a:p>
          <a:p>
            <a:r>
              <a:rPr lang="en-US" sz="1200" dirty="0"/>
              <a:t>(CDC, 2011)</a:t>
            </a:r>
          </a:p>
        </p:txBody>
      </p:sp>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495800" y="1752600"/>
            <a:ext cx="4191000" cy="2891621"/>
          </a:xfrm>
        </p:spPr>
      </p:pic>
      <p:sp>
        <p:nvSpPr>
          <p:cNvPr id="4" name="Title 3"/>
          <p:cNvSpPr>
            <a:spLocks noGrp="1"/>
          </p:cNvSpPr>
          <p:nvPr>
            <p:ph type="title"/>
          </p:nvPr>
        </p:nvSpPr>
        <p:spPr/>
        <p:txBody>
          <a:bodyPr/>
          <a:lstStyle/>
          <a:p>
            <a:r>
              <a:rPr lang="en-US" dirty="0">
                <a:solidFill>
                  <a:srgbClr val="FFC000"/>
                </a:solidFill>
              </a:rPr>
              <a:t>The diabetes belt</a:t>
            </a:r>
          </a:p>
        </p:txBody>
      </p:sp>
    </p:spTree>
    <p:extLst>
      <p:ext uri="{BB962C8B-B14F-4D97-AF65-F5344CB8AC3E}">
        <p14:creationId xmlns:p14="http://schemas.microsoft.com/office/powerpoint/2010/main" val="2231346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fontScale="92500" lnSpcReduction="10000"/>
          </a:bodyPr>
          <a:lstStyle/>
          <a:p>
            <a:r>
              <a:rPr lang="en-US" dirty="0"/>
              <a:t>17.9% of the population have been told they have diabetes.</a:t>
            </a:r>
          </a:p>
          <a:p>
            <a:r>
              <a:rPr lang="en-US" dirty="0"/>
              <a:t>18.5% have an annual income of $25,000 or less.</a:t>
            </a:r>
          </a:p>
          <a:p>
            <a:r>
              <a:rPr lang="en-US" dirty="0"/>
              <a:t>24.9% are 65 years of age or older.</a:t>
            </a:r>
          </a:p>
          <a:p>
            <a:r>
              <a:rPr lang="en-US" b="1" dirty="0"/>
              <a:t>Race/Ethnicity </a:t>
            </a:r>
          </a:p>
          <a:p>
            <a:pPr lvl="1"/>
            <a:r>
              <a:rPr lang="en-US" dirty="0"/>
              <a:t> White 12.8%</a:t>
            </a:r>
          </a:p>
          <a:p>
            <a:pPr lvl="1"/>
            <a:r>
              <a:rPr lang="en-US" dirty="0"/>
              <a:t> Black 16.1%</a:t>
            </a:r>
          </a:p>
          <a:p>
            <a:pPr lvl="1"/>
            <a:r>
              <a:rPr lang="en-US" dirty="0"/>
              <a:t> Hispanic 2.3%</a:t>
            </a:r>
          </a:p>
          <a:p>
            <a:pPr lvl="1"/>
            <a:r>
              <a:rPr lang="en-US" dirty="0"/>
              <a:t> American Indian 26.4% </a:t>
            </a:r>
          </a:p>
          <a:p>
            <a:pPr lvl="1"/>
            <a:r>
              <a:rPr lang="en-US" sz="1000" dirty="0"/>
              <a:t>(United Health Foundation [Tennessee], 2016)</a:t>
            </a:r>
          </a:p>
          <a:p>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17% of the population have been told they have diabetes.</a:t>
            </a:r>
          </a:p>
          <a:p>
            <a:r>
              <a:rPr lang="en-US" dirty="0"/>
              <a:t>18.2% have an annual income of $25,000 or less.</a:t>
            </a:r>
          </a:p>
          <a:p>
            <a:r>
              <a:rPr lang="en-US" dirty="0"/>
              <a:t>24.5% are 65 years of age or older.</a:t>
            </a:r>
          </a:p>
          <a:p>
            <a:r>
              <a:rPr lang="en-US" b="1" dirty="0"/>
              <a:t>Race/Ethnicity</a:t>
            </a:r>
          </a:p>
          <a:p>
            <a:pPr lvl="1"/>
            <a:r>
              <a:rPr lang="en-US" dirty="0"/>
              <a:t>White 12.5%</a:t>
            </a:r>
          </a:p>
          <a:p>
            <a:pPr lvl="1"/>
            <a:r>
              <a:rPr lang="en-US" dirty="0"/>
              <a:t> Black 15.8%</a:t>
            </a:r>
          </a:p>
          <a:p>
            <a:pPr lvl="1"/>
            <a:r>
              <a:rPr lang="en-US" dirty="0"/>
              <a:t>Hispanic 3.3%</a:t>
            </a:r>
          </a:p>
          <a:p>
            <a:pPr lvl="1"/>
            <a:r>
              <a:rPr lang="en-US" dirty="0"/>
              <a:t>American Indian 15.0%</a:t>
            </a:r>
          </a:p>
          <a:p>
            <a:pPr lvl="1"/>
            <a:r>
              <a:rPr lang="en-US" sz="1000" dirty="0"/>
              <a:t>(United Health Foundation [Kentucky], 2016)</a:t>
            </a:r>
          </a:p>
          <a:p>
            <a:endParaRPr lang="en-US" dirty="0"/>
          </a:p>
        </p:txBody>
      </p:sp>
      <p:sp>
        <p:nvSpPr>
          <p:cNvPr id="4" name="Title 3"/>
          <p:cNvSpPr>
            <a:spLocks noGrp="1"/>
          </p:cNvSpPr>
          <p:nvPr>
            <p:ph type="title"/>
          </p:nvPr>
        </p:nvSpPr>
        <p:spPr/>
        <p:txBody>
          <a:bodyPr/>
          <a:lstStyle/>
          <a:p>
            <a:r>
              <a:rPr lang="en-US" dirty="0">
                <a:solidFill>
                  <a:srgbClr val="FFC000"/>
                </a:solidFill>
              </a:rPr>
              <a:t>Diabetes facts related to rural Kentucky and Tennessee</a:t>
            </a:r>
          </a:p>
        </p:txBody>
      </p:sp>
      <p:sp>
        <p:nvSpPr>
          <p:cNvPr id="5" name="Text Placeholder 4"/>
          <p:cNvSpPr>
            <a:spLocks noGrp="1"/>
          </p:cNvSpPr>
          <p:nvPr>
            <p:ph type="body" idx="1"/>
          </p:nvPr>
        </p:nvSpPr>
        <p:spPr/>
        <p:txBody>
          <a:bodyPr/>
          <a:lstStyle/>
          <a:p>
            <a:r>
              <a:rPr lang="en-US" dirty="0"/>
              <a:t>Kentucky</a:t>
            </a:r>
          </a:p>
        </p:txBody>
      </p:sp>
      <p:sp>
        <p:nvSpPr>
          <p:cNvPr id="6" name="Text Placeholder 5"/>
          <p:cNvSpPr>
            <a:spLocks noGrp="1"/>
          </p:cNvSpPr>
          <p:nvPr>
            <p:ph type="body" sz="quarter" idx="3"/>
          </p:nvPr>
        </p:nvSpPr>
        <p:spPr/>
        <p:txBody>
          <a:bodyPr/>
          <a:lstStyle/>
          <a:p>
            <a:r>
              <a:rPr lang="en-US" dirty="0"/>
              <a:t>Tennessee</a:t>
            </a:r>
          </a:p>
        </p:txBody>
      </p:sp>
    </p:spTree>
    <p:extLst>
      <p:ext uri="{BB962C8B-B14F-4D97-AF65-F5344CB8AC3E}">
        <p14:creationId xmlns:p14="http://schemas.microsoft.com/office/powerpoint/2010/main" val="43965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A rural area in Kentucky</a:t>
            </a:r>
          </a:p>
        </p:txBody>
      </p:sp>
      <p:sp>
        <p:nvSpPr>
          <p:cNvPr id="3" name="Content Placeholder 2"/>
          <p:cNvSpPr>
            <a:spLocks noGrp="1"/>
          </p:cNvSpPr>
          <p:nvPr>
            <p:ph sz="quarter" idx="13"/>
          </p:nvPr>
        </p:nvSpPr>
        <p:spPr/>
        <p:txBody>
          <a:bodyPr>
            <a:normAutofit/>
          </a:bodyPr>
          <a:lstStyle/>
          <a:p>
            <a:r>
              <a:rPr lang="en-US" dirty="0"/>
              <a:t>32.5% of the population is obese.</a:t>
            </a:r>
          </a:p>
          <a:p>
            <a:r>
              <a:rPr lang="en-US" dirty="0"/>
              <a:t>68.8% of the population is overweight</a:t>
            </a:r>
          </a:p>
          <a:p>
            <a:r>
              <a:rPr lang="en-US" dirty="0"/>
              <a:t>28.6 % report being sedentary.</a:t>
            </a:r>
          </a:p>
          <a:p>
            <a:r>
              <a:rPr lang="en-US" dirty="0"/>
              <a:t>10.5% have been diagnosed as diabetic.</a:t>
            </a:r>
          </a:p>
          <a:p>
            <a:pPr lvl="1"/>
            <a:r>
              <a:rPr lang="en-US" dirty="0"/>
              <a:t>(15% diagnosed diabetic in Hardin Co.)</a:t>
            </a:r>
          </a:p>
          <a:p>
            <a:pPr lvl="1"/>
            <a:endParaRPr lang="en-US" dirty="0"/>
          </a:p>
          <a:p>
            <a:pPr lvl="1"/>
            <a:endParaRPr lang="en-US" dirty="0"/>
          </a:p>
          <a:p>
            <a:pPr lvl="1"/>
            <a:endParaRPr lang="en-US" dirty="0"/>
          </a:p>
          <a:p>
            <a:pPr lvl="1"/>
            <a:endParaRPr lang="en-US" dirty="0"/>
          </a:p>
          <a:p>
            <a:pPr lvl="1"/>
            <a:r>
              <a:rPr lang="en-US" sz="1200" dirty="0"/>
              <a:t>(Lincoln Trail Health Department, 2015)</a:t>
            </a:r>
          </a:p>
        </p:txBody>
      </p:sp>
      <p:pic>
        <p:nvPicPr>
          <p:cNvPr id="3083" name="Picture 11" descr="C:\Users\Lori\AppData\Local\Microsoft\Windows\Temporary Internet Files\Content.IE5\BHV6LA5U\Kylaru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447800"/>
            <a:ext cx="3048000" cy="3148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77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The problem… </a:t>
            </a:r>
          </a:p>
        </p:txBody>
      </p:sp>
      <p:pic>
        <p:nvPicPr>
          <p:cNvPr id="1027" name="Picture 3" descr="C:\Users\Lori\AppData\Local\Microsoft\Windows\Temporary Internet Files\Content.IE5\GAA3XDW2\ask-question-1-ff9bc6fa5eaa0d7667ae7a5a4c61330c[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3200400"/>
            <a:ext cx="3048000" cy="230428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quarter" idx="13"/>
          </p:nvPr>
        </p:nvSpPr>
        <p:spPr/>
        <p:txBody>
          <a:bodyPr>
            <a:normAutofit/>
          </a:bodyPr>
          <a:lstStyle/>
          <a:p>
            <a:r>
              <a:rPr lang="en-US" sz="3200" dirty="0"/>
              <a:t>Patients identified with diabetes and pre-diabetes have increasing non-compliance rates returning for follow up evaluation and management of HgbA1c </a:t>
            </a:r>
          </a:p>
          <a:p>
            <a:pPr marL="0" indent="0">
              <a:buNone/>
            </a:pPr>
            <a:r>
              <a:rPr lang="en-US" sz="3200" dirty="0"/>
              <a:t>	levels..</a:t>
            </a:r>
          </a:p>
          <a:p>
            <a:pPr marL="0" indent="0">
              <a:buNone/>
            </a:pPr>
            <a:endParaRPr lang="en-US" sz="3200" dirty="0"/>
          </a:p>
        </p:txBody>
      </p:sp>
    </p:spTree>
    <p:extLst>
      <p:ext uri="{BB962C8B-B14F-4D97-AF65-F5344CB8AC3E}">
        <p14:creationId xmlns:p14="http://schemas.microsoft.com/office/powerpoint/2010/main" val="111231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FFC000"/>
                </a:solidFill>
              </a:rPr>
              <a:t>How can the rural clinic become more efficient in the management of type ii diabetes?</a:t>
            </a:r>
          </a:p>
        </p:txBody>
      </p:sp>
      <p:sp>
        <p:nvSpPr>
          <p:cNvPr id="3" name="Content Placeholder 2"/>
          <p:cNvSpPr>
            <a:spLocks noGrp="1"/>
          </p:cNvSpPr>
          <p:nvPr>
            <p:ph sz="quarter" idx="13"/>
          </p:nvPr>
        </p:nvSpPr>
        <p:spPr/>
        <p:txBody>
          <a:bodyPr>
            <a:normAutofit fontScale="92500" lnSpcReduction="10000"/>
          </a:bodyPr>
          <a:lstStyle/>
          <a:p>
            <a:r>
              <a:rPr lang="en-US" sz="2800" dirty="0"/>
              <a:t>Point of care (POC) testing of glycated hemoglobin levels (HgbA1c) may be a solution.</a:t>
            </a:r>
          </a:p>
          <a:p>
            <a:r>
              <a:rPr lang="en-US" sz="2800" dirty="0"/>
              <a:t>POC testing of HgbA1c is available.  It is utilized in hospital, clinic, and office settings.</a:t>
            </a:r>
          </a:p>
          <a:p>
            <a:r>
              <a:rPr lang="en-US" sz="2800" dirty="0"/>
              <a:t>HgbA1c is a dependable indicator of blood glucose management, the diagnosis of diabetes, and potential future complications.</a:t>
            </a:r>
          </a:p>
          <a:p>
            <a:endParaRPr lang="en-US" sz="2800" dirty="0"/>
          </a:p>
          <a:p>
            <a:r>
              <a:rPr lang="en-US" sz="2800" dirty="0"/>
              <a:t>(Jones, 2014)</a:t>
            </a:r>
          </a:p>
          <a:p>
            <a:endParaRPr lang="en-US" dirty="0"/>
          </a:p>
        </p:txBody>
      </p:sp>
    </p:spTree>
    <p:extLst>
      <p:ext uri="{BB962C8B-B14F-4D97-AF65-F5344CB8AC3E}">
        <p14:creationId xmlns:p14="http://schemas.microsoft.com/office/powerpoint/2010/main" val="220593241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3697</TotalTime>
  <Words>1075</Words>
  <Application>Microsoft Office PowerPoint</Application>
  <PresentationFormat>On-screen Show (4:3)</PresentationFormat>
  <Paragraphs>174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Arial Narrow</vt:lpstr>
      <vt:lpstr>Horizon</vt:lpstr>
      <vt:lpstr>A Quality Improvement Plan to Improve Glycated Hemoglobin Levels among Diabetic Patients in the Rural Clinic </vt:lpstr>
      <vt:lpstr>Diabetes:  a serious health problem</vt:lpstr>
      <vt:lpstr>Diabetes facts</vt:lpstr>
      <vt:lpstr>A patient followed in a rural clinic is…</vt:lpstr>
      <vt:lpstr>The diabetes belt</vt:lpstr>
      <vt:lpstr>Diabetes facts related to rural Kentucky and Tennessee</vt:lpstr>
      <vt:lpstr>A rural area in Kentucky</vt:lpstr>
      <vt:lpstr>The problem… </vt:lpstr>
      <vt:lpstr>How can the rural clinic become more efficient in the management of type ii diabetes?</vt:lpstr>
      <vt:lpstr>What is point of care testing?</vt:lpstr>
      <vt:lpstr>Advantages of POC testing over conventional Laboratory testing</vt:lpstr>
      <vt:lpstr>Poc testing of hgba1c increases patient satisfaction  and compliance.</vt:lpstr>
      <vt:lpstr>Poc testing lowers cost…</vt:lpstr>
      <vt:lpstr>Implementing the plan…</vt:lpstr>
      <vt:lpstr>Implementing the plan…</vt:lpstr>
      <vt:lpstr>Implementing the plan…</vt:lpstr>
      <vt:lpstr>The Clinic plan…</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dc:creator>
  <cp:lastModifiedBy>Ligia Popescu</cp:lastModifiedBy>
  <cp:revision>77</cp:revision>
  <dcterms:created xsi:type="dcterms:W3CDTF">2016-10-31T14:17:52Z</dcterms:created>
  <dcterms:modified xsi:type="dcterms:W3CDTF">2017-10-10T15:46:55Z</dcterms:modified>
</cp:coreProperties>
</file>